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Fira Sans Extra Condensed Medium"/>
      <p:regular r:id="rId22"/>
      <p:bold r:id="rId23"/>
      <p:italic r:id="rId24"/>
      <p:boldItalic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Squada One"/>
      <p:regular r:id="rId30"/>
    </p:embeddedFont>
    <p:embeddedFont>
      <p:font typeface="Roboto Condensed Light"/>
      <p:regular r:id="rId31"/>
      <p:bold r:id="rId32"/>
      <p:italic r:id="rId33"/>
      <p:boldItalic r:id="rId34"/>
    </p:embeddedFont>
    <p:embeddedFont>
      <p:font typeface="Exo 2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iraSansExtraCondensedMedium-regular.fntdata"/><Relationship Id="rId21" Type="http://schemas.openxmlformats.org/officeDocument/2006/relationships/slide" Target="slides/slide16.xml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regular.fntdata"/><Relationship Id="rId30" Type="http://schemas.openxmlformats.org/officeDocument/2006/relationships/font" Target="fonts/SquadaOne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bold.fntdata"/><Relationship Id="rId13" Type="http://schemas.openxmlformats.org/officeDocument/2006/relationships/slide" Target="slides/slide8.xml"/><Relationship Id="rId35" Type="http://schemas.openxmlformats.org/officeDocument/2006/relationships/font" Target="fonts/Exo2-regular.fntdata"/><Relationship Id="rId12" Type="http://schemas.openxmlformats.org/officeDocument/2006/relationships/slide" Target="slides/slide7.xml"/><Relationship Id="rId34" Type="http://schemas.openxmlformats.org/officeDocument/2006/relationships/font" Target="fonts/RobotoCondensed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Exo2-italic.fntdata"/><Relationship Id="rId14" Type="http://schemas.openxmlformats.org/officeDocument/2006/relationships/slide" Target="slides/slide9.xml"/><Relationship Id="rId36" Type="http://schemas.openxmlformats.org/officeDocument/2006/relationships/font" Target="fonts/Exo2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Exo2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ce6415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ce6415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59ff49138_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59ff49138_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59ff49138_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59ff49138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a711f82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a711f82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5a3335e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5a3335e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5d1bc8ad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5d1bc8ad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59ff49138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59ff49138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59cafe7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59cafe7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5cfc57a7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5cfc57a7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cf0920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cf0920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cf0920a6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cf0920a6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1a711f82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1a711f82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cf0920a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cf0920a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59cafe7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59cafe7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cf0920a6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cf0920a6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BLANK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laboratuar.com/es/testler/elektrik-elektronik-testleri/" TargetMode="External"/><Relationship Id="rId4" Type="http://schemas.openxmlformats.org/officeDocument/2006/relationships/hyperlink" Target="https://www.freepik.es/vector-gratis/ilustracion-almacenamiento-nube_2606134.htm" TargetMode="External"/><Relationship Id="rId5" Type="http://schemas.openxmlformats.org/officeDocument/2006/relationships/hyperlink" Target="https://norgas.com.co/wp-content/uploads/2020/03/Cartilla-Usuario-Final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idx="4294967295" type="ctrTitle"/>
          </p:nvPr>
        </p:nvSpPr>
        <p:spPr>
          <a:xfrm>
            <a:off x="3047575" y="630250"/>
            <a:ext cx="54051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SOSGAS</a:t>
            </a:r>
            <a:endParaRPr sz="7500"/>
          </a:p>
        </p:txBody>
      </p:sp>
      <p:sp>
        <p:nvSpPr>
          <p:cNvPr id="144" name="Google Shape;144;p30"/>
          <p:cNvSpPr txBox="1"/>
          <p:nvPr>
            <p:ph idx="4294967295" type="subTitle"/>
          </p:nvPr>
        </p:nvSpPr>
        <p:spPr>
          <a:xfrm>
            <a:off x="4972525" y="2258800"/>
            <a:ext cx="34029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Edwin Andrés Calvo Rincón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Santiago Hurtado Bustos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Juan José Restrepo Rosero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Jennifer Lopez Grajales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539625" y="1614600"/>
            <a:ext cx="12684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Módulo SIM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9"/>
          <p:cNvSpPr txBox="1"/>
          <p:nvPr>
            <p:ph type="ctrTitle"/>
          </p:nvPr>
        </p:nvSpPr>
        <p:spPr>
          <a:xfrm>
            <a:off x="1964850" y="663300"/>
            <a:ext cx="52143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Envío de información</a:t>
            </a:r>
            <a:endParaRPr/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7255350" y="1635000"/>
            <a:ext cx="126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Envío de lecturas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5148075" y="1635000"/>
            <a:ext cx="1446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Tecnología de 2G o 3G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2194200" y="1609500"/>
            <a:ext cx="23391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Datos móviles de una SIM card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4838200" y="2789050"/>
            <a:ext cx="25287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Base de datos de la compañía Norgas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9"/>
          <p:cNvSpPr/>
          <p:nvPr/>
        </p:nvSpPr>
        <p:spPr>
          <a:xfrm>
            <a:off x="1723225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9"/>
          <p:cNvSpPr/>
          <p:nvPr/>
        </p:nvSpPr>
        <p:spPr>
          <a:xfrm>
            <a:off x="4416850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/>
          <p:nvPr/>
        </p:nvSpPr>
        <p:spPr>
          <a:xfrm>
            <a:off x="6594375" y="1859175"/>
            <a:ext cx="672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9"/>
          <p:cNvSpPr/>
          <p:nvPr/>
        </p:nvSpPr>
        <p:spPr>
          <a:xfrm rot="10800000">
            <a:off x="7313000" y="2441775"/>
            <a:ext cx="705900" cy="880800"/>
          </a:xfrm>
          <a:prstGeom prst="bentArrow">
            <a:avLst>
              <a:gd fmla="val 25000" name="adj1"/>
              <a:gd fmla="val 25000" name="adj2"/>
              <a:gd fmla="val 25000" name="adj3"/>
              <a:gd fmla="val 40897" name="adj4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 rotWithShape="1">
          <a:blip r:embed="rId3">
            <a:alphaModFix/>
          </a:blip>
          <a:srcRect b="7474" l="0" r="0" t="12919"/>
          <a:stretch/>
        </p:blipFill>
        <p:spPr>
          <a:xfrm>
            <a:off x="1012200" y="2937375"/>
            <a:ext cx="2257500" cy="17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064" y="3621562"/>
            <a:ext cx="3084562" cy="24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idx="2" type="title"/>
          </p:nvPr>
        </p:nvSpPr>
        <p:spPr>
          <a:xfrm flipH="1">
            <a:off x="347000" y="2367250"/>
            <a:ext cx="48213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4</a:t>
            </a:r>
            <a:r>
              <a:rPr lang="en" sz="5000"/>
              <a:t>. DIAGRAMA DE BLOQUES</a:t>
            </a:r>
            <a:endParaRPr sz="5000"/>
          </a:p>
        </p:txBody>
      </p:sp>
      <p:cxnSp>
        <p:nvCxnSpPr>
          <p:cNvPr id="220" name="Google Shape;220;p4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ctrTitle"/>
          </p:nvPr>
        </p:nvSpPr>
        <p:spPr>
          <a:xfrm>
            <a:off x="1964850" y="204125"/>
            <a:ext cx="52485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bloques </a:t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650" y="1032275"/>
            <a:ext cx="6927778" cy="38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idx="2" type="title"/>
          </p:nvPr>
        </p:nvSpPr>
        <p:spPr>
          <a:xfrm flipH="1">
            <a:off x="347025" y="2367250"/>
            <a:ext cx="55035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7</a:t>
            </a:r>
            <a:r>
              <a:rPr lang="en" sz="5000"/>
              <a:t>. ILUSTRACIÓN DE LA SOLUCIÓN</a:t>
            </a:r>
            <a:endParaRPr sz="5000"/>
          </a:p>
        </p:txBody>
      </p:sp>
      <p:cxnSp>
        <p:nvCxnSpPr>
          <p:cNvPr id="232" name="Google Shape;232;p42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Ilustración</a:t>
            </a:r>
            <a:r>
              <a:rPr lang="en"/>
              <a:t> de la </a:t>
            </a:r>
            <a:r>
              <a:rPr lang="en"/>
              <a:t>solución</a:t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3724950" y="4339025"/>
            <a:ext cx="1694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Ubicación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en el cilindro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300" y="1167188"/>
            <a:ext cx="18573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50" y="1391587"/>
            <a:ext cx="2293200" cy="215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574" y="1451450"/>
            <a:ext cx="2481800" cy="2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idx="2" type="ctrTitle"/>
          </p:nvPr>
        </p:nvSpPr>
        <p:spPr>
          <a:xfrm>
            <a:off x="2193925" y="2047775"/>
            <a:ext cx="4944900" cy="15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Arial"/>
                <a:ea typeface="Arial"/>
                <a:cs typeface="Arial"/>
                <a:sym typeface="Arial"/>
              </a:rPr>
              <a:t>¡</a:t>
            </a:r>
            <a:r>
              <a:rPr lang="en" sz="5000">
                <a:latin typeface="Arial"/>
                <a:ea typeface="Arial"/>
                <a:cs typeface="Arial"/>
                <a:sym typeface="Arial"/>
              </a:rPr>
              <a:t>MUCHAS GRACIAS!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idx="1" type="body"/>
          </p:nvPr>
        </p:nvSpPr>
        <p:spPr>
          <a:xfrm>
            <a:off x="870650" y="1296600"/>
            <a:ext cx="69192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orgas.com.co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ES Systems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ARDUINO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Bismark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Colombia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EMnify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elgas.com.au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laboratuar.com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Ilustración del almacenamiento en la nube | Vector Gratis (freepik.es)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Cartilla Usuario Final norgas.com.co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2" type="title"/>
          </p:nvPr>
        </p:nvSpPr>
        <p:spPr>
          <a:xfrm flipH="1">
            <a:off x="0" y="3119500"/>
            <a:ext cx="6640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1</a:t>
            </a:r>
            <a:r>
              <a:rPr lang="en" sz="4900"/>
              <a:t>. REQUERIMIENTOS</a:t>
            </a:r>
            <a:endParaRPr sz="4900"/>
          </a:p>
        </p:txBody>
      </p:sp>
      <p:cxnSp>
        <p:nvCxnSpPr>
          <p:cNvPr id="150" name="Google Shape;150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511825"/>
            <a:ext cx="776287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2" type="title"/>
          </p:nvPr>
        </p:nvSpPr>
        <p:spPr>
          <a:xfrm flipH="1">
            <a:off x="67025" y="2143975"/>
            <a:ext cx="6719100" cy="18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50"/>
              <a:t>2</a:t>
            </a:r>
            <a:r>
              <a:rPr lang="en" sz="4850"/>
              <a:t>. </a:t>
            </a:r>
            <a:r>
              <a:rPr lang="en" sz="4800"/>
              <a:t>REPLANTEAMIENTO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 LAS SOLUCIONES</a:t>
            </a:r>
            <a:endParaRPr sz="4800"/>
          </a:p>
        </p:txBody>
      </p:sp>
      <p:cxnSp>
        <p:nvCxnSpPr>
          <p:cNvPr id="161" name="Google Shape;16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3262275" y="1299050"/>
            <a:ext cx="29628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Ventajas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Los usuarios encontraban la idea atractiva.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Simplicidad.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Económica y poco invasiva.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Medidor por peso inteligente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75" y="1938675"/>
            <a:ext cx="2697675" cy="22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96725" y="1299050"/>
            <a:ext cx="32184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Desventajas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Calibración del sensor.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El usuario no gozaría de un sistema personal.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Cambiaría el enfoque del proyecto.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Uso inapropiado del dispositivo.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Medidor de flujo por presión diferencial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521225"/>
            <a:ext cx="4373701" cy="274727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4672525" y="1711200"/>
            <a:ext cx="4214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Complejidad en el diseño del sensor primario.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Costo del transductor muy elevado y de difícil adquisición.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Complejidad en la implementación.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198288" y="4268500"/>
            <a:ext cx="396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Imagen tomada de: </a:t>
            </a:r>
            <a:r>
              <a:rPr lang="en" sz="500">
                <a:solidFill>
                  <a:schemeClr val="dk1"/>
                </a:solidFill>
              </a:rPr>
              <a:t>http://cursoinstrumentacionycontrol.blogspot.com/2019/04/escala-cuadratica-para-caudal-con-un.html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165250" y="1376575"/>
            <a:ext cx="4805700" cy="28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¿Cambio en la presión del gas?</a:t>
            </a: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Sensores de presión costoso y poco asequible.</a:t>
            </a: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Complejidad para obtener las mediciones.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Medidor por presión absoluta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0" y="3322125"/>
            <a:ext cx="3507000" cy="12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6"/>
          <p:cNvPicPr preferRelativeResize="0"/>
          <p:nvPr/>
        </p:nvPicPr>
        <p:blipFill rotWithShape="1">
          <a:blip r:embed="rId4">
            <a:alphaModFix/>
          </a:blip>
          <a:srcRect b="0" l="8152" r="18463" t="0"/>
          <a:stretch/>
        </p:blipFill>
        <p:spPr>
          <a:xfrm>
            <a:off x="362650" y="1376563"/>
            <a:ext cx="3507000" cy="166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idx="2" type="title"/>
          </p:nvPr>
        </p:nvSpPr>
        <p:spPr>
          <a:xfrm flipH="1">
            <a:off x="67025" y="2143975"/>
            <a:ext cx="6719100" cy="18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50"/>
              <a:t>3</a:t>
            </a:r>
            <a:r>
              <a:rPr lang="en" sz="4850"/>
              <a:t>. </a:t>
            </a:r>
            <a:r>
              <a:rPr lang="en" sz="4800"/>
              <a:t>ALTERNATIVA DE</a:t>
            </a:r>
            <a:r>
              <a:rPr lang="en" sz="4800"/>
              <a:t> SOLUCIÓN</a:t>
            </a:r>
            <a:endParaRPr sz="4800"/>
          </a:p>
        </p:txBody>
      </p:sp>
      <p:cxnSp>
        <p:nvCxnSpPr>
          <p:cNvPr id="191" name="Google Shape;191;p37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ctrTitle"/>
          </p:nvPr>
        </p:nvSpPr>
        <p:spPr>
          <a:xfrm>
            <a:off x="1625225" y="290875"/>
            <a:ext cx="6169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sensado de nivel de gas a </a:t>
            </a:r>
            <a:r>
              <a:rPr lang="en"/>
              <a:t>través</a:t>
            </a:r>
            <a:r>
              <a:rPr lang="en"/>
              <a:t> de peso y </a:t>
            </a:r>
            <a:r>
              <a:rPr lang="en"/>
              <a:t>envío</a:t>
            </a:r>
            <a:r>
              <a:rPr lang="en"/>
              <a:t> de datos por IoT</a:t>
            </a:r>
            <a:endParaRPr/>
          </a:p>
        </p:txBody>
      </p:sp>
      <p:sp>
        <p:nvSpPr>
          <p:cNvPr id="197" name="Google Shape;197;p38"/>
          <p:cNvSpPr txBox="1"/>
          <p:nvPr/>
        </p:nvSpPr>
        <p:spPr>
          <a:xfrm>
            <a:off x="519000" y="1555725"/>
            <a:ext cx="2967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Mejoras: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Exclusividad.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Envío </a:t>
            </a:r>
            <a:r>
              <a:rPr lang="en" sz="2000">
                <a:solidFill>
                  <a:schemeClr val="dk1"/>
                </a:solidFill>
              </a:rPr>
              <a:t>automático de las mediciones.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Mayor asequibilidad económica.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Uso apropiado.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4113025" y="1468675"/>
            <a:ext cx="4401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Ventaja</a:t>
            </a:r>
            <a:r>
              <a:rPr b="1" lang="en" sz="2000">
                <a:solidFill>
                  <a:schemeClr val="dk1"/>
                </a:solidFill>
              </a:rPr>
              <a:t>s: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Mejor adaptabilidad: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Acople a los cilindros.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Independiente del contenido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Independiente</a:t>
            </a:r>
            <a:r>
              <a:rPr lang="en" sz="2000">
                <a:solidFill>
                  <a:schemeClr val="dk1"/>
                </a:solidFill>
              </a:rPr>
              <a:t> de la presión del gas.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Portabilidad del sistema.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Soporte en la literatura científica.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